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7" r:id="rId2"/>
    <p:sldId id="270" r:id="rId3"/>
    <p:sldId id="261" r:id="rId4"/>
    <p:sldId id="267" r:id="rId5"/>
    <p:sldId id="268" r:id="rId6"/>
    <p:sldId id="269" r:id="rId7"/>
    <p:sldId id="26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69" d="100"/>
          <a:sy n="69"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4DA1EC-7334-4EA4-BD12-5879D2627B7B}" type="datetimeFigureOut">
              <a:rPr lang="en-GB" smtClean="0"/>
              <a:t>25/02/2019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60DAB7-4F04-47A2-AD32-387FC066418A}" type="slidenum">
              <a:rPr lang="en-GB" smtClean="0"/>
              <a:t>‹#›</a:t>
            </a:fld>
            <a:endParaRPr lang="en-GB"/>
          </a:p>
        </p:txBody>
      </p:sp>
    </p:spTree>
    <p:extLst>
      <p:ext uri="{BB962C8B-B14F-4D97-AF65-F5344CB8AC3E}">
        <p14:creationId xmlns:p14="http://schemas.microsoft.com/office/powerpoint/2010/main" val="1729735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63E5BD7-2F59-4F94-9718-F03F7C24282C}" type="slidenum">
              <a:rPr lang="it-IT" smtClean="0"/>
              <a:t>3</a:t>
            </a:fld>
            <a:endParaRPr lang="it-IT"/>
          </a:p>
        </p:txBody>
      </p:sp>
    </p:spTree>
    <p:extLst>
      <p:ext uri="{BB962C8B-B14F-4D97-AF65-F5344CB8AC3E}">
        <p14:creationId xmlns:p14="http://schemas.microsoft.com/office/powerpoint/2010/main" val="3021555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25/02/2019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2229441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25/02/2019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3846413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25/02/2019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916342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25/02/2019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3380702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2014761-84C8-454C-9DB0-BBB0EC9204E3}" type="datetimeFigureOut">
              <a:rPr lang="en-GB" smtClean="0"/>
              <a:t>25/02/2019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2318632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2014761-84C8-454C-9DB0-BBB0EC9204E3}" type="datetimeFigureOut">
              <a:rPr lang="en-GB" smtClean="0"/>
              <a:t>25/02/2019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3642671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2014761-84C8-454C-9DB0-BBB0EC9204E3}" type="datetimeFigureOut">
              <a:rPr lang="en-GB" smtClean="0"/>
              <a:t>25/02/2019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1296813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2014761-84C8-454C-9DB0-BBB0EC9204E3}" type="datetimeFigureOut">
              <a:rPr lang="en-GB" smtClean="0"/>
              <a:t>25/02/2019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125610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014761-84C8-454C-9DB0-BBB0EC9204E3}" type="datetimeFigureOut">
              <a:rPr lang="en-GB" smtClean="0"/>
              <a:t>25/02/2019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976017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014761-84C8-454C-9DB0-BBB0EC9204E3}" type="datetimeFigureOut">
              <a:rPr lang="en-GB" smtClean="0"/>
              <a:t>25/02/2019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571530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014761-84C8-454C-9DB0-BBB0EC9204E3}" type="datetimeFigureOut">
              <a:rPr lang="en-GB" smtClean="0"/>
              <a:t>25/02/2019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4187880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014761-84C8-454C-9DB0-BBB0EC9204E3}" type="datetimeFigureOut">
              <a:rPr lang="en-GB" smtClean="0"/>
              <a:t>25/02/2019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6A145B-0939-4BDB-B5FB-65AFE93CA989}" type="slidenum">
              <a:rPr lang="en-GB" smtClean="0"/>
              <a:t>‹#›</a:t>
            </a:fld>
            <a:endParaRPr lang="en-GB"/>
          </a:p>
        </p:txBody>
      </p:sp>
    </p:spTree>
    <p:extLst>
      <p:ext uri="{BB962C8B-B14F-4D97-AF65-F5344CB8AC3E}">
        <p14:creationId xmlns:p14="http://schemas.microsoft.com/office/powerpoint/2010/main" val="29599283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169554" y="2833455"/>
            <a:ext cx="10759209" cy="2387600"/>
          </a:xfrm>
        </p:spPr>
        <p:txBody>
          <a:bodyPr>
            <a:normAutofit fontScale="90000"/>
          </a:bodyPr>
          <a:lstStyle/>
          <a:p>
            <a:r>
              <a:rPr lang="en-AU" dirty="0" smtClean="0">
                <a:solidFill>
                  <a:srgbClr val="FF0000"/>
                </a:solidFill>
              </a:rPr>
              <a:t>URLLC Key Issue #7:</a:t>
            </a:r>
            <a:br>
              <a:rPr lang="en-AU" dirty="0" smtClean="0">
                <a:solidFill>
                  <a:srgbClr val="FF0000"/>
                </a:solidFill>
              </a:rPr>
            </a:br>
            <a:r>
              <a:rPr lang="en-GB" dirty="0"/>
              <a:t>Automatic GBR service recovery after </a:t>
            </a:r>
            <a:r>
              <a:rPr lang="en-GB" dirty="0" smtClean="0"/>
              <a:t>handover / at GFBR establishment</a:t>
            </a:r>
            <a:r>
              <a:rPr lang="en-AU" dirty="0" smtClean="0">
                <a:solidFill>
                  <a:srgbClr val="FF0000"/>
                </a:solidFill>
              </a:rPr>
              <a:t/>
            </a:r>
            <a:br>
              <a:rPr lang="en-AU" dirty="0" smtClean="0">
                <a:solidFill>
                  <a:srgbClr val="FF0000"/>
                </a:solidFill>
              </a:rPr>
            </a:br>
            <a:r>
              <a:rPr lang="en-AU" dirty="0" smtClean="0">
                <a:solidFill>
                  <a:srgbClr val="FF0000"/>
                </a:solidFill>
              </a:rPr>
              <a:t>Questions to help find Way Forward</a:t>
            </a:r>
            <a:br>
              <a:rPr lang="en-AU" dirty="0" smtClean="0">
                <a:solidFill>
                  <a:srgbClr val="FF0000"/>
                </a:solidFill>
              </a:rPr>
            </a:br>
            <a:endParaRPr lang="it-IT" b="1" dirty="0">
              <a:solidFill>
                <a:srgbClr val="FF0000"/>
              </a:solidFill>
            </a:endParaRPr>
          </a:p>
        </p:txBody>
      </p:sp>
      <p:sp>
        <p:nvSpPr>
          <p:cNvPr id="3" name="TextBox 2"/>
          <p:cNvSpPr txBox="1"/>
          <p:nvPr/>
        </p:nvSpPr>
        <p:spPr>
          <a:xfrm>
            <a:off x="922710" y="5221055"/>
            <a:ext cx="7320619" cy="646331"/>
          </a:xfrm>
          <a:prstGeom prst="rect">
            <a:avLst/>
          </a:prstGeom>
          <a:noFill/>
        </p:spPr>
        <p:txBody>
          <a:bodyPr wrap="square" rtlCol="0">
            <a:spAutoFit/>
          </a:bodyPr>
          <a:lstStyle/>
          <a:p>
            <a:r>
              <a:rPr lang="en-GB" dirty="0" smtClean="0"/>
              <a:t>Document for input to drafting session</a:t>
            </a:r>
          </a:p>
          <a:p>
            <a:r>
              <a:rPr lang="en-GB" dirty="0" smtClean="0"/>
              <a:t>Source</a:t>
            </a:r>
            <a:r>
              <a:rPr lang="en-GB" dirty="0"/>
              <a:t>: </a:t>
            </a:r>
            <a:r>
              <a:rPr lang="en-GB" dirty="0" smtClean="0"/>
              <a:t>Vodafone </a:t>
            </a:r>
            <a:endParaRPr lang="en-GB" dirty="0"/>
          </a:p>
        </p:txBody>
      </p:sp>
      <p:sp>
        <p:nvSpPr>
          <p:cNvPr id="4" name="Slide Number Placeholder 3"/>
          <p:cNvSpPr>
            <a:spLocks noGrp="1"/>
          </p:cNvSpPr>
          <p:nvPr>
            <p:ph type="sldNum" sz="quarter" idx="12"/>
          </p:nvPr>
        </p:nvSpPr>
        <p:spPr/>
        <p:txBody>
          <a:bodyPr/>
          <a:lstStyle/>
          <a:p>
            <a:fld id="{E7A41E1B-4F70-4964-A407-84C68BE8251C}" type="slidenum">
              <a:rPr lang="it-IT" smtClean="0"/>
              <a:t>1</a:t>
            </a:fld>
            <a:endParaRPr lang="it-IT" dirty="0"/>
          </a:p>
        </p:txBody>
      </p:sp>
      <p:sp>
        <p:nvSpPr>
          <p:cNvPr id="5" name="Rectangle 4"/>
          <p:cNvSpPr/>
          <p:nvPr/>
        </p:nvSpPr>
        <p:spPr>
          <a:xfrm>
            <a:off x="2279575" y="188641"/>
            <a:ext cx="5743203" cy="646331"/>
          </a:xfrm>
          <a:prstGeom prst="rect">
            <a:avLst/>
          </a:prstGeom>
        </p:spPr>
        <p:txBody>
          <a:bodyPr wrap="square">
            <a:spAutoFit/>
          </a:bodyPr>
          <a:lstStyle/>
          <a:p>
            <a:pPr hangingPunct="0"/>
            <a:r>
              <a:rPr lang="en-GB" b="1" dirty="0" smtClean="0"/>
              <a:t>SA </a:t>
            </a:r>
            <a:r>
              <a:rPr lang="en-GB" b="1" dirty="0"/>
              <a:t>WG2 Meeting #</a:t>
            </a:r>
            <a:r>
              <a:rPr lang="en-GB" b="1" dirty="0" smtClean="0"/>
              <a:t>131</a:t>
            </a:r>
            <a:r>
              <a:rPr lang="en-GB" b="1" dirty="0"/>
              <a:t/>
            </a:r>
            <a:br>
              <a:rPr lang="en-GB" b="1" dirty="0"/>
            </a:br>
            <a:r>
              <a:rPr lang="en-GB" b="1" dirty="0"/>
              <a:t>February 25 – March 1, 2019, Santa Cruz, Tenerife, Spain</a:t>
            </a:r>
            <a:endParaRPr lang="en-GB" dirty="0"/>
          </a:p>
        </p:txBody>
      </p:sp>
      <p:sp>
        <p:nvSpPr>
          <p:cNvPr id="6" name="TextBox 5"/>
          <p:cNvSpPr txBox="1"/>
          <p:nvPr/>
        </p:nvSpPr>
        <p:spPr>
          <a:xfrm>
            <a:off x="922710" y="5867386"/>
            <a:ext cx="1898661" cy="646331"/>
          </a:xfrm>
          <a:prstGeom prst="rect">
            <a:avLst/>
          </a:prstGeom>
          <a:noFill/>
        </p:spPr>
        <p:txBody>
          <a:bodyPr wrap="none" rtlCol="0">
            <a:spAutoFit/>
          </a:bodyPr>
          <a:lstStyle/>
          <a:p>
            <a:r>
              <a:rPr lang="en-GB" dirty="0"/>
              <a:t>Agenda item</a:t>
            </a:r>
            <a:r>
              <a:rPr lang="en-GB" smtClean="0"/>
              <a:t>: 6.20</a:t>
            </a:r>
            <a:endParaRPr lang="en-GB" dirty="0" smtClean="0"/>
          </a:p>
          <a:p>
            <a:r>
              <a:rPr lang="en-GB" dirty="0" smtClean="0"/>
              <a:t> </a:t>
            </a:r>
            <a:endParaRPr lang="en-GB" dirty="0"/>
          </a:p>
        </p:txBody>
      </p:sp>
      <p:sp>
        <p:nvSpPr>
          <p:cNvPr id="7" name="TextBox 6"/>
          <p:cNvSpPr txBox="1"/>
          <p:nvPr/>
        </p:nvSpPr>
        <p:spPr>
          <a:xfrm>
            <a:off x="8022779" y="413050"/>
            <a:ext cx="2488182" cy="646331"/>
          </a:xfrm>
          <a:prstGeom prst="rect">
            <a:avLst/>
          </a:prstGeom>
          <a:noFill/>
        </p:spPr>
        <p:txBody>
          <a:bodyPr wrap="none" rtlCol="0">
            <a:spAutoFit/>
          </a:bodyPr>
          <a:lstStyle/>
          <a:p>
            <a:pPr algn="r"/>
            <a:r>
              <a:rPr lang="en-GB" dirty="0" err="1" smtClean="0"/>
              <a:t>Tdoc</a:t>
            </a:r>
            <a:r>
              <a:rPr lang="en-GB" dirty="0" smtClean="0"/>
              <a:t> S2-1902185</a:t>
            </a:r>
            <a:endParaRPr lang="en-GB" dirty="0"/>
          </a:p>
          <a:p>
            <a:endParaRPr lang="en-GB" dirty="0">
              <a:solidFill>
                <a:schemeClr val="accent1">
                  <a:lumMod val="75000"/>
                </a:schemeClr>
              </a:solidFill>
            </a:endParaRPr>
          </a:p>
        </p:txBody>
      </p:sp>
    </p:spTree>
    <p:extLst>
      <p:ext uri="{BB962C8B-B14F-4D97-AF65-F5344CB8AC3E}">
        <p14:creationId xmlns:p14="http://schemas.microsoft.com/office/powerpoint/2010/main" val="38773114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After Kochi meeting, KI#7 has at least the </a:t>
            </a:r>
            <a:r>
              <a:rPr lang="en-GB" dirty="0"/>
              <a:t>following </a:t>
            </a:r>
            <a:r>
              <a:rPr lang="en-GB" dirty="0" smtClean="0"/>
              <a:t>proposed solutions </a:t>
            </a:r>
            <a:r>
              <a:rPr lang="en-GB" sz="2400" dirty="0" smtClean="0"/>
              <a:t>(List from S2-1901818, LG Electronics</a:t>
            </a:r>
            <a:r>
              <a:rPr lang="en-GB" dirty="0" smtClean="0"/>
              <a:t>)</a:t>
            </a:r>
            <a:endParaRPr lang="en-GB" dirty="0"/>
          </a:p>
        </p:txBody>
      </p:sp>
      <p:sp>
        <p:nvSpPr>
          <p:cNvPr id="3" name="Content Placeholder 2"/>
          <p:cNvSpPr>
            <a:spLocks noGrp="1"/>
          </p:cNvSpPr>
          <p:nvPr>
            <p:ph idx="1"/>
          </p:nvPr>
        </p:nvSpPr>
        <p:spPr/>
        <p:txBody>
          <a:bodyPr>
            <a:normAutofit/>
          </a:bodyPr>
          <a:lstStyle/>
          <a:p>
            <a:r>
              <a:rPr lang="en-GB" dirty="0" smtClean="0"/>
              <a:t>Solution </a:t>
            </a:r>
            <a:r>
              <a:rPr lang="en-GB" dirty="0"/>
              <a:t>#16 "Automatic GBR service recovery after handover"</a:t>
            </a:r>
          </a:p>
          <a:p>
            <a:r>
              <a:rPr lang="en-GB" dirty="0" smtClean="0"/>
              <a:t>Solution </a:t>
            </a:r>
            <a:r>
              <a:rPr lang="en-GB" dirty="0"/>
              <a:t>#20 "SMF starts the pending timer for the non-accepted GBR </a:t>
            </a:r>
            <a:r>
              <a:rPr lang="en-GB" dirty="0" err="1"/>
              <a:t>QoS</a:t>
            </a:r>
            <a:r>
              <a:rPr lang="en-GB" dirty="0"/>
              <a:t> flow" </a:t>
            </a:r>
            <a:r>
              <a:rPr lang="en-GB" i="1" dirty="0"/>
              <a:t>: proposed by S2-1901362 (CR#0010, Qualcomm)</a:t>
            </a:r>
            <a:endParaRPr lang="en-GB" dirty="0"/>
          </a:p>
          <a:p>
            <a:r>
              <a:rPr lang="en-GB" dirty="0" smtClean="0"/>
              <a:t>Solution </a:t>
            </a:r>
            <a:r>
              <a:rPr lang="en-GB" dirty="0"/>
              <a:t>#21 "Extending notification control for </a:t>
            </a:r>
            <a:r>
              <a:rPr lang="en-GB" dirty="0" err="1"/>
              <a:t>QoS</a:t>
            </a:r>
            <a:r>
              <a:rPr lang="en-GB" dirty="0"/>
              <a:t> flow setup and handover" </a:t>
            </a:r>
            <a:r>
              <a:rPr lang="en-GB" i="1" dirty="0"/>
              <a:t>: proposed by S2-1901363 (CR#0011, CATT)</a:t>
            </a:r>
            <a:r>
              <a:rPr lang="en-GB" dirty="0"/>
              <a:t> </a:t>
            </a:r>
          </a:p>
          <a:p>
            <a:r>
              <a:rPr lang="en-GB" dirty="0" smtClean="0"/>
              <a:t>Solution </a:t>
            </a:r>
            <a:r>
              <a:rPr lang="en-GB" dirty="0"/>
              <a:t>#22 "Automatic GBR service recovery after handover" </a:t>
            </a:r>
            <a:r>
              <a:rPr lang="en-GB" i="1" dirty="0"/>
              <a:t>: proposed by S2-1901364 (CR#0013, LGE)</a:t>
            </a:r>
            <a:endParaRPr lang="en-GB" dirty="0"/>
          </a:p>
          <a:p>
            <a:r>
              <a:rPr lang="en-GB" dirty="0" smtClean="0"/>
              <a:t>Solution </a:t>
            </a:r>
            <a:r>
              <a:rPr lang="en-GB" dirty="0"/>
              <a:t>#23 "Always On control for URLLC GBR </a:t>
            </a:r>
            <a:r>
              <a:rPr lang="en-GB" dirty="0" err="1"/>
              <a:t>QoS</a:t>
            </a:r>
            <a:r>
              <a:rPr lang="en-GB" dirty="0"/>
              <a:t> Flow" </a:t>
            </a:r>
            <a:r>
              <a:rPr lang="en-GB" i="1" dirty="0"/>
              <a:t>: proposed by S2-1901374 (CR#0015, </a:t>
            </a:r>
            <a:r>
              <a:rPr lang="en-GB" i="1" dirty="0" err="1"/>
              <a:t>Tencent</a:t>
            </a:r>
            <a:r>
              <a:rPr lang="en-GB" i="1" dirty="0"/>
              <a:t>)</a:t>
            </a:r>
            <a:endParaRPr lang="en-GB" dirty="0"/>
          </a:p>
          <a:p>
            <a:endParaRPr lang="en-GB" dirty="0"/>
          </a:p>
        </p:txBody>
      </p:sp>
    </p:spTree>
    <p:extLst>
      <p:ext uri="{BB962C8B-B14F-4D97-AF65-F5344CB8AC3E}">
        <p14:creationId xmlns:p14="http://schemas.microsoft.com/office/powerpoint/2010/main" val="14493538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fontScale="90000"/>
          </a:bodyPr>
          <a:lstStyle/>
          <a:p>
            <a:r>
              <a:rPr lang="it-IT" sz="2800" b="1" dirty="0" err="1" smtClean="0">
                <a:solidFill>
                  <a:srgbClr val="FF0000"/>
                </a:solidFill>
              </a:rPr>
              <a:t>Key</a:t>
            </a:r>
            <a:r>
              <a:rPr lang="it-IT" sz="2800" b="1" dirty="0" smtClean="0">
                <a:solidFill>
                  <a:srgbClr val="FF0000"/>
                </a:solidFill>
              </a:rPr>
              <a:t> </a:t>
            </a:r>
            <a:r>
              <a:rPr lang="it-IT" sz="2800" b="1" dirty="0" err="1" smtClean="0">
                <a:solidFill>
                  <a:srgbClr val="FF0000"/>
                </a:solidFill>
              </a:rPr>
              <a:t>Issue</a:t>
            </a:r>
            <a:r>
              <a:rPr lang="it-IT" sz="2800" b="1" dirty="0" smtClean="0">
                <a:solidFill>
                  <a:srgbClr val="FF0000"/>
                </a:solidFill>
              </a:rPr>
              <a:t> #7; </a:t>
            </a:r>
            <a:r>
              <a:rPr lang="en-GB" dirty="0"/>
              <a:t>Automatic GBR service recovery after </a:t>
            </a:r>
            <a:r>
              <a:rPr lang="en-GB" dirty="0" smtClean="0"/>
              <a:t>handover (TR 23.725 v1.2.0)</a:t>
            </a:r>
            <a:r>
              <a:rPr lang="en-GB" sz="2800" dirty="0" smtClean="0">
                <a:solidFill>
                  <a:srgbClr val="FF0000"/>
                </a:solidFill>
              </a:rPr>
              <a:t/>
            </a:r>
            <a:br>
              <a:rPr lang="en-GB" sz="2800" dirty="0" smtClean="0">
                <a:solidFill>
                  <a:srgbClr val="FF0000"/>
                </a:solidFill>
              </a:rPr>
            </a:br>
            <a:endParaRPr lang="it-IT" sz="2800" b="1" dirty="0">
              <a:solidFill>
                <a:srgbClr val="FF0000"/>
              </a:solidFill>
            </a:endParaRPr>
          </a:p>
        </p:txBody>
      </p:sp>
      <p:sp>
        <p:nvSpPr>
          <p:cNvPr id="3" name="Segnaposto contenuto 2"/>
          <p:cNvSpPr>
            <a:spLocks noGrp="1"/>
          </p:cNvSpPr>
          <p:nvPr>
            <p:ph idx="1"/>
          </p:nvPr>
        </p:nvSpPr>
        <p:spPr/>
        <p:txBody>
          <a:bodyPr vert="horz" lIns="91440" tIns="45720" rIns="91440" bIns="45720" rtlCol="0">
            <a:normAutofit/>
          </a:bodyPr>
          <a:lstStyle/>
          <a:p>
            <a:endParaRPr lang="en-GB" sz="1600" b="1" dirty="0"/>
          </a:p>
          <a:p>
            <a:endParaRPr lang="en-GB" sz="1600" b="1" dirty="0"/>
          </a:p>
          <a:p>
            <a:endParaRPr lang="en-US" sz="1600" b="1" dirty="0">
              <a:solidFill>
                <a:srgbClr val="FF0000"/>
              </a:solidFill>
            </a:endParaRPr>
          </a:p>
        </p:txBody>
      </p:sp>
      <p:sp>
        <p:nvSpPr>
          <p:cNvPr id="4" name="Slide Number Placeholder 3"/>
          <p:cNvSpPr>
            <a:spLocks noGrp="1"/>
          </p:cNvSpPr>
          <p:nvPr>
            <p:ph type="sldNum" sz="quarter" idx="12"/>
          </p:nvPr>
        </p:nvSpPr>
        <p:spPr/>
        <p:txBody>
          <a:bodyPr/>
          <a:lstStyle/>
          <a:p>
            <a:fld id="{E7A41E1B-4F70-4964-A407-84C68BE8251C}" type="slidenum">
              <a:rPr lang="it-IT" smtClean="0"/>
              <a:t>3</a:t>
            </a:fld>
            <a:endParaRPr lang="it-IT"/>
          </a:p>
        </p:txBody>
      </p:sp>
      <p:sp>
        <p:nvSpPr>
          <p:cNvPr id="5" name="TextBox 4"/>
          <p:cNvSpPr txBox="1"/>
          <p:nvPr/>
        </p:nvSpPr>
        <p:spPr>
          <a:xfrm>
            <a:off x="711200" y="1557675"/>
            <a:ext cx="10985500" cy="5078313"/>
          </a:xfrm>
          <a:prstGeom prst="rect">
            <a:avLst/>
          </a:prstGeom>
          <a:noFill/>
        </p:spPr>
        <p:txBody>
          <a:bodyPr wrap="square" rtlCol="0">
            <a:spAutoFit/>
          </a:bodyPr>
          <a:lstStyle/>
          <a:p>
            <a:pPr hangingPunct="0"/>
            <a:r>
              <a:rPr lang="en-GB" dirty="0"/>
              <a:t>When a machine needs a Guaranteed Bit Rate service, it is likely to need that quality level in order to do its job. Hence if the </a:t>
            </a:r>
            <a:r>
              <a:rPr lang="en-GB" dirty="0" err="1"/>
              <a:t>QoS</a:t>
            </a:r>
            <a:r>
              <a:rPr lang="en-GB" dirty="0"/>
              <a:t> level cannot be maintained (e.g. handover into a congested cell; temporary cell overload due to higher priority services; </a:t>
            </a:r>
            <a:r>
              <a:rPr lang="en-GB" dirty="0" err="1"/>
              <a:t>etc</a:t>
            </a:r>
            <a:r>
              <a:rPr lang="en-GB" dirty="0"/>
              <a:t>), the </a:t>
            </a:r>
            <a:r>
              <a:rPr lang="en-GB" dirty="0" err="1"/>
              <a:t>QoS</a:t>
            </a:r>
            <a:r>
              <a:rPr lang="en-GB" dirty="0"/>
              <a:t> level should be restored as soon as possible, and, without a storm of signalling messages.</a:t>
            </a:r>
          </a:p>
          <a:p>
            <a:pPr hangingPunct="0"/>
            <a:r>
              <a:rPr lang="en-GB" dirty="0"/>
              <a:t>Release 15 5GC has partially solved this issue by introducing a "notification" mechanism that allows the core network to request the RAN to not release the radio bearer/</a:t>
            </a:r>
            <a:r>
              <a:rPr lang="en-GB" dirty="0" err="1"/>
              <a:t>QoS</a:t>
            </a:r>
            <a:r>
              <a:rPr lang="en-GB" dirty="0"/>
              <a:t> Flow when the </a:t>
            </a:r>
            <a:r>
              <a:rPr lang="en-GB" dirty="0" err="1"/>
              <a:t>QoS</a:t>
            </a:r>
            <a:r>
              <a:rPr lang="en-GB" dirty="0"/>
              <a:t> guarantee cannot be met, but, instead to notify the Core Network when the </a:t>
            </a:r>
            <a:r>
              <a:rPr lang="en-GB" dirty="0" err="1"/>
              <a:t>QoS</a:t>
            </a:r>
            <a:r>
              <a:rPr lang="en-GB" dirty="0"/>
              <a:t> drops, AND, when the RAN has restored the </a:t>
            </a:r>
            <a:r>
              <a:rPr lang="en-GB" dirty="0" err="1"/>
              <a:t>QoS</a:t>
            </a:r>
            <a:r>
              <a:rPr lang="en-GB" dirty="0"/>
              <a:t> level. This allows the controller of the machine (e.g. car/train) to adapt its behaviour (e.g. reduce speed) and ensures that the RAN continues to try to restore the </a:t>
            </a:r>
            <a:r>
              <a:rPr lang="en-GB" dirty="0" err="1"/>
              <a:t>QoS</a:t>
            </a:r>
            <a:r>
              <a:rPr lang="en-GB" dirty="0"/>
              <a:t> level while the device is in that cell.</a:t>
            </a:r>
          </a:p>
          <a:p>
            <a:pPr hangingPunct="0"/>
            <a:r>
              <a:rPr lang="en-GB" dirty="0"/>
              <a:t>However, at </a:t>
            </a:r>
            <a:r>
              <a:rPr lang="en-GB" dirty="0" err="1"/>
              <a:t>Xn</a:t>
            </a:r>
            <a:r>
              <a:rPr lang="en-GB" dirty="0"/>
              <a:t> or N2 handover, the target RAN node applies admission control and if it cannot support the required GBR </a:t>
            </a:r>
            <a:r>
              <a:rPr lang="en-GB" dirty="0" err="1"/>
              <a:t>QoS</a:t>
            </a:r>
            <a:r>
              <a:rPr lang="en-GB" dirty="0"/>
              <a:t>, the target RAN node does not establish that </a:t>
            </a:r>
            <a:r>
              <a:rPr lang="en-GB" dirty="0" err="1"/>
              <a:t>QoS</a:t>
            </a:r>
            <a:r>
              <a:rPr lang="en-GB" dirty="0"/>
              <a:t> Flow. In such a case, if, e.g. due to movement of the UE, the source RAN node has no choice but to handover to that target RAN node, then the target RAN node will complete the handover but will NOT notify the CN if and when the GBR </a:t>
            </a:r>
            <a:r>
              <a:rPr lang="en-GB" dirty="0" err="1"/>
              <a:t>QoS</a:t>
            </a:r>
            <a:r>
              <a:rPr lang="en-GB" dirty="0"/>
              <a:t> can be supplied to that UE.</a:t>
            </a:r>
          </a:p>
          <a:p>
            <a:pPr hangingPunct="0"/>
            <a:r>
              <a:rPr lang="en-GB" dirty="0"/>
              <a:t>As the machine needs to have its GBR service restored as soon as possible, the CN needs to repeatedly attempt to re-establish the GBR service. These re-attempts involve a considerable number of signalling messages, and are sent without any awareness of RAN congestion or potential link quality. </a:t>
            </a:r>
          </a:p>
          <a:p>
            <a:pPr hangingPunct="0"/>
            <a:r>
              <a:rPr lang="en-GB" dirty="0"/>
              <a:t>This is an inadequate solution for any mobile "non-human device" that needs to maintain a GBR data link during mobility (e.g. a car, a train, robots moving around a factory).</a:t>
            </a:r>
          </a:p>
        </p:txBody>
      </p:sp>
    </p:spTree>
    <p:extLst>
      <p:ext uri="{BB962C8B-B14F-4D97-AF65-F5344CB8AC3E}">
        <p14:creationId xmlns:p14="http://schemas.microsoft.com/office/powerpoint/2010/main" val="24981983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32402"/>
          </a:xfrm>
        </p:spPr>
        <p:txBody>
          <a:bodyPr>
            <a:normAutofit fontScale="90000"/>
          </a:bodyPr>
          <a:lstStyle/>
          <a:p>
            <a:r>
              <a:rPr lang="en-GB" dirty="0" smtClean="0"/>
              <a:t>Questions (1)</a:t>
            </a:r>
            <a:endParaRPr lang="en-GB" dirty="0"/>
          </a:p>
        </p:txBody>
      </p:sp>
      <p:sp>
        <p:nvSpPr>
          <p:cNvPr id="3" name="Content Placeholder 2"/>
          <p:cNvSpPr>
            <a:spLocks noGrp="1"/>
          </p:cNvSpPr>
          <p:nvPr>
            <p:ph idx="1"/>
          </p:nvPr>
        </p:nvSpPr>
        <p:spPr>
          <a:xfrm>
            <a:off x="838200" y="997527"/>
            <a:ext cx="10515600" cy="5278581"/>
          </a:xfrm>
        </p:spPr>
        <p:txBody>
          <a:bodyPr>
            <a:normAutofit fontScale="32500" lnSpcReduction="20000"/>
          </a:bodyPr>
          <a:lstStyle/>
          <a:p>
            <a:pPr marL="0" indent="0">
              <a:buNone/>
            </a:pPr>
            <a:r>
              <a:rPr lang="en-GB" sz="8000" b="1" dirty="0" smtClean="0"/>
              <a:t>a</a:t>
            </a:r>
            <a:r>
              <a:rPr lang="en-GB" sz="8000" b="1" dirty="0"/>
              <a:t>) is a core network timer based solution sufficient?</a:t>
            </a:r>
            <a:endParaRPr lang="en-GB" sz="8000" dirty="0"/>
          </a:p>
          <a:p>
            <a:r>
              <a:rPr lang="en-GB" sz="8000" dirty="0"/>
              <a:t>If yes we can probably stop here….</a:t>
            </a:r>
          </a:p>
          <a:p>
            <a:r>
              <a:rPr lang="en-GB" sz="8000" dirty="0"/>
              <a:t>… but key issue #7 seems to make it clear that service restoration is needed As Soon As Possible</a:t>
            </a:r>
          </a:p>
          <a:p>
            <a:pPr marL="0" indent="0">
              <a:buNone/>
            </a:pPr>
            <a:r>
              <a:rPr lang="en-GB" sz="8000" dirty="0"/>
              <a:t> </a:t>
            </a:r>
          </a:p>
          <a:p>
            <a:pPr marL="0" indent="0">
              <a:buNone/>
            </a:pPr>
            <a:r>
              <a:rPr lang="en-GB" sz="8000" b="1" dirty="0"/>
              <a:t>b) is this an MBR&gt;GBR case (as in V2X TR 23.786 solutions #16, #17, #27) or does this relate to the Bit Rate that the machine really needs?</a:t>
            </a:r>
            <a:endParaRPr lang="en-GB" sz="8000" dirty="0"/>
          </a:p>
          <a:p>
            <a:r>
              <a:rPr lang="en-GB" sz="8000" dirty="0"/>
              <a:t>…The key issue seems to be  focussed on the latter case (or when rate adaption as reached the lowest usable bit rate)</a:t>
            </a:r>
          </a:p>
          <a:p>
            <a:pPr marL="0" indent="0">
              <a:buNone/>
            </a:pPr>
            <a:r>
              <a:rPr lang="en-GB" sz="8000" b="1" dirty="0"/>
              <a:t> </a:t>
            </a:r>
            <a:endParaRPr lang="en-GB" sz="8000" dirty="0"/>
          </a:p>
          <a:p>
            <a:pPr marL="0" indent="0">
              <a:buNone/>
            </a:pPr>
            <a:r>
              <a:rPr lang="en-GB" sz="8000" b="1" dirty="0"/>
              <a:t>c) Is it useful that the RAN can check over a time period [</a:t>
            </a:r>
            <a:r>
              <a:rPr lang="en-GB" sz="8000" b="1" dirty="0" err="1"/>
              <a:t>eg</a:t>
            </a:r>
            <a:r>
              <a:rPr lang="en-GB" sz="8000" b="1" dirty="0"/>
              <a:t> 2 seconds] before notifying the Core Network that the GFBR </a:t>
            </a:r>
            <a:r>
              <a:rPr lang="en-GB" sz="8000" b="1" dirty="0" err="1"/>
              <a:t>QoS</a:t>
            </a:r>
            <a:r>
              <a:rPr lang="en-GB" sz="8000" b="1" dirty="0"/>
              <a:t> level is available?</a:t>
            </a:r>
            <a:endParaRPr lang="en-GB" sz="8000" dirty="0"/>
          </a:p>
          <a:p>
            <a:r>
              <a:rPr lang="en-GB" sz="8000" dirty="0"/>
              <a:t>- in existing establishment/handover processes, the RAN will tend to make a decision based on the instantaneous radio situation in the NG-RAN?</a:t>
            </a:r>
          </a:p>
          <a:p>
            <a:endParaRPr lang="en-GB" sz="8000" dirty="0"/>
          </a:p>
        </p:txBody>
      </p:sp>
    </p:spTree>
    <p:extLst>
      <p:ext uri="{BB962C8B-B14F-4D97-AF65-F5344CB8AC3E}">
        <p14:creationId xmlns:p14="http://schemas.microsoft.com/office/powerpoint/2010/main" val="3658192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32402"/>
          </a:xfrm>
        </p:spPr>
        <p:txBody>
          <a:bodyPr>
            <a:normAutofit fontScale="90000"/>
          </a:bodyPr>
          <a:lstStyle/>
          <a:p>
            <a:r>
              <a:rPr lang="en-GB" dirty="0" smtClean="0"/>
              <a:t>Questions (2)</a:t>
            </a:r>
            <a:endParaRPr lang="en-GB" dirty="0"/>
          </a:p>
        </p:txBody>
      </p:sp>
      <p:sp>
        <p:nvSpPr>
          <p:cNvPr id="3" name="Content Placeholder 2"/>
          <p:cNvSpPr>
            <a:spLocks noGrp="1"/>
          </p:cNvSpPr>
          <p:nvPr>
            <p:ph idx="1"/>
          </p:nvPr>
        </p:nvSpPr>
        <p:spPr>
          <a:xfrm>
            <a:off x="838200" y="997528"/>
            <a:ext cx="10515600" cy="5209308"/>
          </a:xfrm>
        </p:spPr>
        <p:txBody>
          <a:bodyPr>
            <a:normAutofit fontScale="32500" lnSpcReduction="20000"/>
          </a:bodyPr>
          <a:lstStyle/>
          <a:p>
            <a:pPr marL="0" indent="0">
              <a:buNone/>
            </a:pPr>
            <a:r>
              <a:rPr lang="en-GB" sz="8000" dirty="0" smtClean="0"/>
              <a:t>d</a:t>
            </a:r>
            <a:r>
              <a:rPr lang="en-GB" sz="8000" dirty="0"/>
              <a:t>) </a:t>
            </a:r>
            <a:r>
              <a:rPr lang="en-GB" sz="8000" b="1" dirty="0"/>
              <a:t>do we need to define a new </a:t>
            </a:r>
            <a:r>
              <a:rPr lang="en-GB" sz="8000" b="1" dirty="0" err="1"/>
              <a:t>QoS</a:t>
            </a:r>
            <a:r>
              <a:rPr lang="en-GB" sz="8000" b="1" dirty="0"/>
              <a:t> parameter or just re-use the R15 Notification Control parameter?</a:t>
            </a:r>
            <a:endParaRPr lang="en-GB" sz="8000" dirty="0"/>
          </a:p>
          <a:p>
            <a:r>
              <a:rPr lang="en-GB" sz="8000" dirty="0"/>
              <a:t>- the existing R15 notification control parameter assumes that the application can adapt;</a:t>
            </a:r>
          </a:p>
          <a:p>
            <a:r>
              <a:rPr lang="en-GB" sz="8000" dirty="0"/>
              <a:t>- however, this is the case of a machine that needs that GBR</a:t>
            </a:r>
          </a:p>
          <a:p>
            <a:pPr marL="0" indent="0">
              <a:buNone/>
            </a:pPr>
            <a:r>
              <a:rPr lang="en-GB" sz="8000" dirty="0"/>
              <a:t> </a:t>
            </a:r>
          </a:p>
          <a:p>
            <a:pPr marL="0" indent="0">
              <a:buNone/>
            </a:pPr>
            <a:r>
              <a:rPr lang="en-GB" sz="8000" b="1" dirty="0"/>
              <a:t>e) do we want the function to work at Flow Establishment (and Modification)?</a:t>
            </a:r>
            <a:endParaRPr lang="en-GB" sz="8000" dirty="0"/>
          </a:p>
          <a:p>
            <a:r>
              <a:rPr lang="en-GB" sz="8000" dirty="0"/>
              <a:t>This is the ‘bearer establishment’ case, not the handover case, and does not seem to be part of R15 (as the RAN would reject the GFBR if it cannot serve it)</a:t>
            </a:r>
          </a:p>
          <a:p>
            <a:pPr marL="0" indent="0">
              <a:buNone/>
            </a:pPr>
            <a:r>
              <a:rPr lang="en-GB" sz="8000" dirty="0"/>
              <a:t> </a:t>
            </a:r>
          </a:p>
          <a:p>
            <a:pPr marL="0" indent="0">
              <a:buNone/>
            </a:pPr>
            <a:r>
              <a:rPr lang="en-GB" sz="8000" dirty="0"/>
              <a:t>f) (when the </a:t>
            </a:r>
            <a:r>
              <a:rPr lang="en-GB" sz="8000" dirty="0" err="1"/>
              <a:t>QoS</a:t>
            </a:r>
            <a:r>
              <a:rPr lang="en-GB" sz="8000" dirty="0"/>
              <a:t> cannot be met) </a:t>
            </a:r>
            <a:r>
              <a:rPr lang="en-GB" sz="8000" b="1" dirty="0"/>
              <a:t>at handover, should the target reject the flow and then the core network request its (re-)establishment, or, does the RAN accept the flow and ‘notify’ the core network that </a:t>
            </a:r>
            <a:r>
              <a:rPr lang="en-GB" sz="8000" b="1" dirty="0" err="1"/>
              <a:t>QoS</a:t>
            </a:r>
            <a:r>
              <a:rPr lang="en-GB" sz="8000" b="1" dirty="0"/>
              <a:t> is not met</a:t>
            </a:r>
            <a:r>
              <a:rPr lang="en-GB" sz="8000" b="1" dirty="0" smtClean="0"/>
              <a:t>?</a:t>
            </a:r>
            <a:endParaRPr lang="en-GB" dirty="0"/>
          </a:p>
        </p:txBody>
      </p:sp>
    </p:spTree>
    <p:extLst>
      <p:ext uri="{BB962C8B-B14F-4D97-AF65-F5344CB8AC3E}">
        <p14:creationId xmlns:p14="http://schemas.microsoft.com/office/powerpoint/2010/main" val="2650309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32402"/>
          </a:xfrm>
        </p:spPr>
        <p:txBody>
          <a:bodyPr>
            <a:normAutofit fontScale="90000"/>
          </a:bodyPr>
          <a:lstStyle/>
          <a:p>
            <a:r>
              <a:rPr lang="en-GB" dirty="0" smtClean="0"/>
              <a:t>Questions (3)</a:t>
            </a:r>
            <a:endParaRPr lang="en-GB" dirty="0"/>
          </a:p>
        </p:txBody>
      </p:sp>
      <p:sp>
        <p:nvSpPr>
          <p:cNvPr id="3" name="Content Placeholder 2"/>
          <p:cNvSpPr>
            <a:spLocks noGrp="1"/>
          </p:cNvSpPr>
          <p:nvPr>
            <p:ph idx="1"/>
          </p:nvPr>
        </p:nvSpPr>
        <p:spPr>
          <a:xfrm>
            <a:off x="838200" y="997528"/>
            <a:ext cx="10515600" cy="4351338"/>
          </a:xfrm>
        </p:spPr>
        <p:txBody>
          <a:bodyPr>
            <a:normAutofit fontScale="32500" lnSpcReduction="20000"/>
          </a:bodyPr>
          <a:lstStyle/>
          <a:p>
            <a:pPr marL="0" indent="0">
              <a:buNone/>
            </a:pPr>
            <a:r>
              <a:rPr lang="en-GB" sz="8000" dirty="0" smtClean="0"/>
              <a:t>g</a:t>
            </a:r>
            <a:r>
              <a:rPr lang="en-GB" sz="8000" dirty="0"/>
              <a:t>) (when the </a:t>
            </a:r>
            <a:r>
              <a:rPr lang="en-GB" sz="8000" dirty="0" err="1"/>
              <a:t>QoS</a:t>
            </a:r>
            <a:r>
              <a:rPr lang="en-GB" sz="8000" dirty="0"/>
              <a:t> cannot be met) </a:t>
            </a:r>
            <a:r>
              <a:rPr lang="en-GB" sz="8000" b="1" dirty="0"/>
              <a:t>does the RAN map the GFBR flow into e.g. the same Logical Channel Group as the default flow, or, does it allocate the GFBR flow to a separate Logical Channel Group</a:t>
            </a:r>
            <a:r>
              <a:rPr lang="en-GB" sz="8000" dirty="0"/>
              <a:t> (LCGs are linked with uplink Buffer Status Reports)?</a:t>
            </a:r>
          </a:p>
          <a:p>
            <a:pPr marL="0" indent="0">
              <a:buNone/>
            </a:pPr>
            <a:r>
              <a:rPr lang="en-GB" sz="8000" dirty="0"/>
              <a:t> </a:t>
            </a:r>
          </a:p>
          <a:p>
            <a:pPr marL="0" indent="0">
              <a:buNone/>
            </a:pPr>
            <a:r>
              <a:rPr lang="en-GB" sz="8000" dirty="0"/>
              <a:t>h) </a:t>
            </a:r>
            <a:r>
              <a:rPr lang="en-GB" sz="8000" b="1" dirty="0"/>
              <a:t>Will the RAN continue allocating the uplink/downlink resource to the </a:t>
            </a:r>
            <a:r>
              <a:rPr lang="en-GB" sz="8000" b="1" dirty="0" err="1"/>
              <a:t>QoS</a:t>
            </a:r>
            <a:r>
              <a:rPr lang="en-GB" sz="8000" b="1" dirty="0"/>
              <a:t> Flow (after notifying the core network)</a:t>
            </a:r>
            <a:endParaRPr lang="en-GB" sz="8000" dirty="0"/>
          </a:p>
          <a:p>
            <a:pPr marL="0" indent="0">
              <a:buNone/>
            </a:pPr>
            <a:r>
              <a:rPr lang="en-GB" sz="8000" dirty="0"/>
              <a:t> </a:t>
            </a:r>
          </a:p>
          <a:p>
            <a:pPr marL="0" indent="0">
              <a:buNone/>
            </a:pPr>
            <a:r>
              <a:rPr lang="en-GB" sz="8000" b="1" dirty="0" err="1"/>
              <a:t>i</a:t>
            </a:r>
            <a:r>
              <a:rPr lang="en-GB" sz="8000" b="1" dirty="0"/>
              <a:t>) Does the UE need to be informed by signalling that the GFBR can’t be guaranteed?</a:t>
            </a:r>
            <a:endParaRPr lang="en-GB" sz="8000" dirty="0"/>
          </a:p>
          <a:p>
            <a:pPr marL="0" indent="0">
              <a:buNone/>
            </a:pPr>
            <a:r>
              <a:rPr lang="en-GB" sz="7400" b="1" dirty="0"/>
              <a:t> </a:t>
            </a:r>
            <a:endParaRPr lang="en-GB" sz="7400" dirty="0"/>
          </a:p>
          <a:p>
            <a:pPr marL="0" indent="0">
              <a:buNone/>
            </a:pPr>
            <a:r>
              <a:rPr lang="en-GB" sz="7400" b="1" dirty="0"/>
              <a:t>j) (if g is yes) is this RRC or MM or SM signalling?</a:t>
            </a:r>
            <a:endParaRPr lang="en-GB" sz="7400" dirty="0"/>
          </a:p>
          <a:p>
            <a:endParaRPr lang="en-GB" dirty="0"/>
          </a:p>
          <a:p>
            <a:endParaRPr lang="en-GB" dirty="0" smtClean="0"/>
          </a:p>
          <a:p>
            <a:endParaRPr lang="en-GB" dirty="0"/>
          </a:p>
        </p:txBody>
      </p:sp>
    </p:spTree>
    <p:extLst>
      <p:ext uri="{BB962C8B-B14F-4D97-AF65-F5344CB8AC3E}">
        <p14:creationId xmlns:p14="http://schemas.microsoft.com/office/powerpoint/2010/main" val="3047184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End</a:t>
            </a:r>
            <a:endParaRPr lang="en-GB" dirty="0"/>
          </a:p>
        </p:txBody>
      </p:sp>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13541206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684</Words>
  <Application>Microsoft Office PowerPoint</Application>
  <PresentationFormat>Widescreen</PresentationFormat>
  <Paragraphs>52</Paragraphs>
  <Slides>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URLLC Key Issue #7: Automatic GBR service recovery after handover / at GFBR establishment Questions to help find Way Forward </vt:lpstr>
      <vt:lpstr>After Kochi meeting, KI#7 has at least the following proposed solutions (List from S2-1901818, LG Electronics)</vt:lpstr>
      <vt:lpstr>Key Issue #7; Automatic GBR service recovery after handover (TR 23.725 v1.2.0) </vt:lpstr>
      <vt:lpstr>Questions (1)</vt:lpstr>
      <vt:lpstr>Questions (2)</vt:lpstr>
      <vt:lpstr>Questions (3)</vt:lpstr>
      <vt:lpstr>End</vt:lpstr>
    </vt:vector>
  </TitlesOfParts>
  <Company>Vodafone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EPC Dedicated Bearers for Ethernet Next Steps</dc:title>
  <dc:creator>Pudney, Chris, Vodafone Group 3</dc:creator>
  <cp:lastModifiedBy>Pudney, Chris, Vodafone Group 3</cp:lastModifiedBy>
  <cp:revision>15</cp:revision>
  <dcterms:created xsi:type="dcterms:W3CDTF">2019-02-12T10:58:39Z</dcterms:created>
  <dcterms:modified xsi:type="dcterms:W3CDTF">2019-02-25T09:14:03Z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7da11e7-ad83-4459-98c6-12a88e2eac78_Enabled">
    <vt:lpwstr>True</vt:lpwstr>
  </property>
  <property fmtid="{D5CDD505-2E9C-101B-9397-08002B2CF9AE}" pid="3" name="MSIP_Label_17da11e7-ad83-4459-98c6-12a88e2eac78_SiteId">
    <vt:lpwstr>68283f3b-8487-4c86-adb3-a5228f18b893</vt:lpwstr>
  </property>
  <property fmtid="{D5CDD505-2E9C-101B-9397-08002B2CF9AE}" pid="4" name="MSIP_Label_17da11e7-ad83-4459-98c6-12a88e2eac78_Owner">
    <vt:lpwstr>chris.pudney@vodafone.com</vt:lpwstr>
  </property>
  <property fmtid="{D5CDD505-2E9C-101B-9397-08002B2CF9AE}" pid="5" name="MSIP_Label_17da11e7-ad83-4459-98c6-12a88e2eac78_SetDate">
    <vt:lpwstr>2019-02-12T10:58:42.8378368Z</vt:lpwstr>
  </property>
  <property fmtid="{D5CDD505-2E9C-101B-9397-08002B2CF9AE}" pid="6" name="MSIP_Label_17da11e7-ad83-4459-98c6-12a88e2eac78_Name">
    <vt:lpwstr>Non-Vodafone</vt:lpwstr>
  </property>
  <property fmtid="{D5CDD505-2E9C-101B-9397-08002B2CF9AE}" pid="7" name="MSIP_Label_17da11e7-ad83-4459-98c6-12a88e2eac78_Application">
    <vt:lpwstr>Microsoft Azure Information Protection</vt:lpwstr>
  </property>
  <property fmtid="{D5CDD505-2E9C-101B-9397-08002B2CF9AE}" pid="8" name="MSIP_Label_17da11e7-ad83-4459-98c6-12a88e2eac78_Extended_MSFT_Method">
    <vt:lpwstr>Manual</vt:lpwstr>
  </property>
  <property fmtid="{D5CDD505-2E9C-101B-9397-08002B2CF9AE}" pid="9" name="Sensitivity">
    <vt:lpwstr>Non-Vodafone</vt:lpwstr>
  </property>
</Properties>
</file>